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3"/>
  </p:notesMasterIdLst>
  <p:sldIdLst>
    <p:sldId id="256" r:id="rId5"/>
    <p:sldId id="584" r:id="rId6"/>
    <p:sldId id="721" r:id="rId7"/>
    <p:sldId id="722" r:id="rId8"/>
    <p:sldId id="725" r:id="rId9"/>
    <p:sldId id="692" r:id="rId10"/>
    <p:sldId id="726" r:id="rId11"/>
    <p:sldId id="727" r:id="rId12"/>
    <p:sldId id="728" r:id="rId13"/>
    <p:sldId id="729" r:id="rId14"/>
    <p:sldId id="730" r:id="rId15"/>
    <p:sldId id="755" r:id="rId16"/>
    <p:sldId id="693" r:id="rId17"/>
    <p:sldId id="754" r:id="rId18"/>
    <p:sldId id="761" r:id="rId19"/>
    <p:sldId id="762" r:id="rId20"/>
    <p:sldId id="763" r:id="rId21"/>
    <p:sldId id="764" r:id="rId22"/>
    <p:sldId id="735" r:id="rId23"/>
    <p:sldId id="765" r:id="rId24"/>
    <p:sldId id="738" r:id="rId25"/>
    <p:sldId id="756" r:id="rId26"/>
    <p:sldId id="766" r:id="rId27"/>
    <p:sldId id="767" r:id="rId28"/>
    <p:sldId id="741" r:id="rId29"/>
    <p:sldId id="742" r:id="rId30"/>
    <p:sldId id="743" r:id="rId31"/>
    <p:sldId id="744" r:id="rId32"/>
    <p:sldId id="745" r:id="rId33"/>
    <p:sldId id="746" r:id="rId34"/>
    <p:sldId id="747" r:id="rId35"/>
    <p:sldId id="748" r:id="rId36"/>
    <p:sldId id="757" r:id="rId37"/>
    <p:sldId id="750" r:id="rId38"/>
    <p:sldId id="749" r:id="rId39"/>
    <p:sldId id="751" r:id="rId40"/>
    <p:sldId id="752" r:id="rId41"/>
    <p:sldId id="71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2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92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3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9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8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24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48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3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65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Molecular Epidemiology</a:t>
            </a:r>
            <a:endParaRPr lang="en-US" sz="3200" dirty="0">
              <a:ea typeface="+mn-lt"/>
              <a:cs typeface="+mn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6C704-1620-034E-B78F-4467A5495AD9}"/>
              </a:ext>
            </a:extLst>
          </p:cNvPr>
          <p:cNvSpPr txBox="1"/>
          <p:nvPr/>
        </p:nvSpPr>
        <p:spPr>
          <a:xfrm>
            <a:off x="8321040" y="4297680"/>
            <a:ext cx="29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of Nov 1, 2021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it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72" y="1487396"/>
            <a:ext cx="5775951" cy="4248472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Cholera in Haiti after the 2010 Earthquake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4F18D-129E-8048-827A-5F88241CC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903166"/>
            <a:ext cx="5761822" cy="224109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Cholera is caused by the waterborne bacterium </a:t>
            </a:r>
            <a:r>
              <a:rPr lang="en-US" i="1" dirty="0"/>
              <a:t>Vibrio cholerae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Prior to 2010, Haiti had not had a cholera outbreak in recorded history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Post-earthquake, 100,000+ infections &amp; ~7,000 deaths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6972" y="5735869"/>
            <a:ext cx="83529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Mutreja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2011. </a:t>
            </a:r>
            <a:r>
              <a:rPr lang="en-US" sz="1200" i="1" dirty="0"/>
              <a:t>Nature</a:t>
            </a:r>
            <a:r>
              <a:rPr lang="en-US" sz="1200" dirty="0"/>
              <a:t> 477: 462-5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911" y="4304708"/>
            <a:ext cx="535611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Sequencing of genomes to determine relationships among </a:t>
            </a:r>
            <a:r>
              <a:rPr lang="en-US" sz="1600" i="1" dirty="0"/>
              <a:t>V. cholerae </a:t>
            </a:r>
            <a:r>
              <a:rPr lang="en-US" sz="1600" dirty="0"/>
              <a:t>strains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Nucleotide difference among strains used in a </a:t>
            </a:r>
            <a:r>
              <a:rPr lang="en-US" sz="1600" dirty="0" err="1"/>
              <a:t>RAxML</a:t>
            </a:r>
            <a:r>
              <a:rPr lang="en-US" sz="1600" dirty="0"/>
              <a:t> analysis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Haiti strains had their origins in South Asia, likely via Bangladeshi relief workers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8172777" y="3784218"/>
            <a:ext cx="1584176" cy="36004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6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0325457" cy="1222297"/>
          </a:xfrm>
        </p:spPr>
        <p:txBody>
          <a:bodyPr/>
          <a:lstStyle/>
          <a:p>
            <a:pPr algn="l" eaLnBrk="1" hangingPunct="1"/>
            <a:r>
              <a:rPr lang="en-US" sz="3200" dirty="0"/>
              <a:t>Cholera in Haiti after the 2010 Earthquake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6076D4-5F1D-D04D-9F24-7692DA917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10301"/>
            <a:ext cx="11116567" cy="137991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Cholera is caused by the waterborne bacterium </a:t>
            </a:r>
            <a:r>
              <a:rPr lang="en-US" i="1" dirty="0"/>
              <a:t>Vibrio cholerae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Prior to 2010, Haiti had not had a cholera outbreak in recorded history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Post-earthquake, 100,000+ infections &amp; ~7,000 deaths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DNA sequencing can provide a global perspective on disease</a:t>
            </a:r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3791744" y="4581128"/>
            <a:ext cx="1584176" cy="360040"/>
          </a:xfrm>
          <a:prstGeom prst="ellipse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962224"/>
            <a:ext cx="7882596" cy="34911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75520" y="6525345"/>
            <a:ext cx="83529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Mutreja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2011. </a:t>
            </a:r>
            <a:r>
              <a:rPr lang="en-US" sz="1200" i="1" dirty="0"/>
              <a:t>Nature</a:t>
            </a:r>
            <a:r>
              <a:rPr lang="en-US" sz="1200" dirty="0"/>
              <a:t> 477: 462-5 </a:t>
            </a:r>
          </a:p>
        </p:txBody>
      </p:sp>
    </p:spTree>
    <p:extLst>
      <p:ext uri="{BB962C8B-B14F-4D97-AF65-F5344CB8AC3E}">
        <p14:creationId xmlns:p14="http://schemas.microsoft.com/office/powerpoint/2010/main" val="203676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COVID-19</a:t>
            </a:r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51D17B2D-FED7-104A-A8D1-06B19F76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7" y="188641"/>
            <a:ext cx="2476481" cy="1650987"/>
          </a:xfrm>
          <a:prstGeom prst="rect">
            <a:avLst/>
          </a:prstGeom>
        </p:spPr>
      </p:pic>
      <p:pic>
        <p:nvPicPr>
          <p:cNvPr id="13" name="Picture 12" descr="A picture containing implement, stationary, screenshot&#10;&#10;Description automatically generated">
            <a:extLst>
              <a:ext uri="{FF2B5EF4-FFF2-40B4-BE49-F238E27FC236}">
                <a16:creationId xmlns:a16="http://schemas.microsoft.com/office/drawing/2014/main" id="{6C3E63E1-EE51-1046-9260-AF3EA3FDD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76" y="1364432"/>
            <a:ext cx="5638620" cy="42716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43682B-7E58-FA4C-9598-F16589B29AEF}"/>
              </a:ext>
            </a:extLst>
          </p:cNvPr>
          <p:cNvSpPr txBox="1"/>
          <p:nvPr/>
        </p:nvSpPr>
        <p:spPr>
          <a:xfrm>
            <a:off x="1904538" y="5636114"/>
            <a:ext cx="15215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nextstrain.org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1608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291125F-FDE6-B945-A9FC-88FCEDE0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65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1311776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Improving Methods, Improving Resolution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196455-628C-4746-BF60-1ABF2B55A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420986"/>
            <a:ext cx="11311776" cy="16304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/>
              <a:t>Are these samples the same strain?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first widely used molecular tool was Pulse Field Typing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DNA isolated and digested with a rare cutting restriction enzyme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Fragments separated in an acrylamide gel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Similar pattern assumed to equal related strains</a:t>
            </a:r>
          </a:p>
        </p:txBody>
      </p:sp>
      <p:pic>
        <p:nvPicPr>
          <p:cNvPr id="7" name="Picture 6" descr="Figure-2-Pulse-field-gel-electrophoresis-results-of-representative-C-difficile-genotyp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26" y="2576245"/>
            <a:ext cx="3744416" cy="31223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9A6740-76F2-B34D-B9CD-7765A999C91B}"/>
              </a:ext>
            </a:extLst>
          </p:cNvPr>
          <p:cNvGrpSpPr/>
          <p:nvPr/>
        </p:nvGrpSpPr>
        <p:grpSpPr>
          <a:xfrm>
            <a:off x="7972818" y="2239175"/>
            <a:ext cx="4345897" cy="3674611"/>
            <a:chOff x="565150" y="3091930"/>
            <a:chExt cx="4345897" cy="3674611"/>
          </a:xfrm>
        </p:grpSpPr>
        <p:sp>
          <p:nvSpPr>
            <p:cNvPr id="8" name="TextBox 7"/>
            <p:cNvSpPr txBox="1"/>
            <p:nvPr/>
          </p:nvSpPr>
          <p:spPr>
            <a:xfrm>
              <a:off x="565150" y="6489542"/>
              <a:ext cx="434589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López-Urēna</a:t>
              </a:r>
              <a:r>
                <a:rPr lang="en-US" sz="1200" dirty="0"/>
                <a:t> </a:t>
              </a:r>
              <a:r>
                <a:rPr lang="en-US" sz="1200" i="1" dirty="0"/>
                <a:t>et al</a:t>
              </a:r>
              <a:r>
                <a:rPr lang="en-US" sz="1200" dirty="0"/>
                <a:t>. 2016. </a:t>
              </a:r>
              <a:r>
                <a:rPr lang="en-US" sz="1200" i="1" dirty="0" err="1"/>
                <a:t>Emerg</a:t>
              </a:r>
              <a:r>
                <a:rPr lang="en-US" sz="1200" i="1" dirty="0"/>
                <a:t>. Microbes Infect</a:t>
              </a:r>
              <a:r>
                <a:rPr lang="en-US" sz="1200" dirty="0"/>
                <a:t>. 5:e42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5150" y="3091930"/>
              <a:ext cx="434589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C. </a:t>
              </a:r>
              <a:r>
                <a:rPr lang="en-US" sz="1200" i="1" dirty="0" err="1"/>
                <a:t>difficile</a:t>
              </a:r>
              <a:r>
                <a:rPr lang="en-US" sz="1200" dirty="0"/>
                <a:t> in Costa Rica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93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1311776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Improving Methods, Improving Resolution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196455-628C-4746-BF60-1ABF2B55A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420986"/>
            <a:ext cx="11311776" cy="16304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/>
              <a:t>Are these samples the same strain?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first widely used molecular tool was Pulse Field Typing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DNA isolated and digested with a rare cutting restriction enzyme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Fragments separated in an acrylamide gel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Similar pattern assumed to equal related strains</a:t>
            </a:r>
          </a:p>
        </p:txBody>
      </p:sp>
      <p:pic>
        <p:nvPicPr>
          <p:cNvPr id="7" name="Picture 6" descr="Figure-2-Pulse-field-gel-electrophoresis-results-of-representative-C-difficile-genotyp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26" y="2576245"/>
            <a:ext cx="3744416" cy="31223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9A6740-76F2-B34D-B9CD-7765A999C91B}"/>
              </a:ext>
            </a:extLst>
          </p:cNvPr>
          <p:cNvGrpSpPr/>
          <p:nvPr/>
        </p:nvGrpSpPr>
        <p:grpSpPr>
          <a:xfrm>
            <a:off x="7972818" y="2239175"/>
            <a:ext cx="4345897" cy="3674611"/>
            <a:chOff x="565150" y="3091930"/>
            <a:chExt cx="4345897" cy="3674611"/>
          </a:xfrm>
        </p:grpSpPr>
        <p:sp>
          <p:nvSpPr>
            <p:cNvPr id="8" name="TextBox 7"/>
            <p:cNvSpPr txBox="1"/>
            <p:nvPr/>
          </p:nvSpPr>
          <p:spPr>
            <a:xfrm>
              <a:off x="565150" y="6489542"/>
              <a:ext cx="434589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López-Urēna</a:t>
              </a:r>
              <a:r>
                <a:rPr lang="en-US" sz="1200" dirty="0"/>
                <a:t> </a:t>
              </a:r>
              <a:r>
                <a:rPr lang="en-US" sz="1200" i="1" dirty="0"/>
                <a:t>et al</a:t>
              </a:r>
              <a:r>
                <a:rPr lang="en-US" sz="1200" dirty="0"/>
                <a:t>. 2016. </a:t>
              </a:r>
              <a:r>
                <a:rPr lang="en-US" sz="1200" i="1" dirty="0" err="1"/>
                <a:t>Emerg</a:t>
              </a:r>
              <a:r>
                <a:rPr lang="en-US" sz="1200" i="1" dirty="0"/>
                <a:t>. Microbes Infect</a:t>
              </a:r>
              <a:r>
                <a:rPr lang="en-US" sz="1200" dirty="0"/>
                <a:t>. 5:e42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5150" y="3091930"/>
              <a:ext cx="434589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C. </a:t>
              </a:r>
              <a:r>
                <a:rPr lang="en-US" sz="1200" i="1" dirty="0" err="1"/>
                <a:t>difficile</a:t>
              </a:r>
              <a:r>
                <a:rPr lang="en-US" sz="1200" dirty="0"/>
                <a:t> in Costa Rica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9D910A-3FB7-C645-A198-397E4E7EC755}"/>
              </a:ext>
            </a:extLst>
          </p:cNvPr>
          <p:cNvSpPr txBox="1"/>
          <p:nvPr/>
        </p:nvSpPr>
        <p:spPr>
          <a:xfrm>
            <a:off x="565149" y="3359241"/>
            <a:ext cx="655484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Very low resolution </a:t>
            </a:r>
            <a:r>
              <a:rPr lang="mr-IN" sz="1600" dirty="0"/>
              <a:t>–</a:t>
            </a:r>
            <a:r>
              <a:rPr lang="en-US" sz="1600" dirty="0"/>
              <a:t> an entire genome of information reduced to a few restriction fragments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All isolates in an outbreak look the same </a:t>
            </a:r>
            <a:r>
              <a:rPr lang="mr-IN" sz="1600" dirty="0"/>
              <a:t>–</a:t>
            </a:r>
            <a:r>
              <a:rPr lang="en-US" sz="1600" dirty="0"/>
              <a:t> no resolution at all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Fast &amp; cheap &amp; still a useful indicator, e.g. NAP1 in </a:t>
            </a:r>
            <a:r>
              <a:rPr lang="en-US" sz="1600" i="1" dirty="0"/>
              <a:t>C. </a:t>
            </a:r>
            <a:r>
              <a:rPr lang="en-US" sz="1600" i="1" dirty="0" err="1"/>
              <a:t>difficile</a:t>
            </a:r>
            <a:r>
              <a:rPr lang="en-US" sz="1600" dirty="0"/>
              <a:t> is a dangerous hyper-virulent</a:t>
            </a:r>
          </a:p>
        </p:txBody>
      </p:sp>
    </p:spTree>
    <p:extLst>
      <p:ext uri="{BB962C8B-B14F-4D97-AF65-F5344CB8AC3E}">
        <p14:creationId xmlns:p14="http://schemas.microsoft.com/office/powerpoint/2010/main" val="13911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1311776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Improving Methods, Improving Resolution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196455-628C-4746-BF60-1ABF2B55A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420986"/>
            <a:ext cx="5939900" cy="29565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b="1" dirty="0"/>
              <a:t>Are these samples the same strain?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more recent advance is Multiple Locus Sequencing Typing (MLST)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PCR &amp; sequencing of 7 housekeeping genes: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The seven sequences form a typing ‘fingerprint’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PubMLST</a:t>
            </a:r>
            <a:r>
              <a:rPr lang="en-US" dirty="0"/>
              <a:t> is a repository of MLST fingerprints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PCR is being replaced with genome sequencing to determine MLST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17B99AF-329C-E74B-AF69-D4CFE4BEF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541531"/>
              </p:ext>
            </p:extLst>
          </p:nvPr>
        </p:nvGraphicFramePr>
        <p:xfrm>
          <a:off x="6505050" y="1759120"/>
          <a:ext cx="549166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MLST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Hamilton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Peterborough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isolate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  <a:r>
                        <a:rPr lang="en-US" sz="1400" baseline="0" dirty="0"/>
                        <a:t> isolates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 isolates</a:t>
                      </a:r>
                      <a:r>
                        <a:rPr lang="en-US" sz="1400" baseline="0" dirty="0"/>
                        <a:t> / 22 MLSTs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isolates</a:t>
                      </a:r>
                      <a:r>
                        <a:rPr lang="en-US" sz="1400" baseline="0" dirty="0"/>
                        <a:t> / 10 MLSTs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0C93A05-8E97-F744-B2A8-B1BDF7159F04}"/>
              </a:ext>
            </a:extLst>
          </p:cNvPr>
          <p:cNvSpPr txBox="1"/>
          <p:nvPr/>
        </p:nvSpPr>
        <p:spPr>
          <a:xfrm>
            <a:off x="6186466" y="1510244"/>
            <a:ext cx="600553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/>
              <a:t>C. </a:t>
            </a:r>
            <a:r>
              <a:rPr lang="en-US" sz="1200" i="1" dirty="0" err="1"/>
              <a:t>difficile</a:t>
            </a:r>
            <a:r>
              <a:rPr lang="en-US" sz="1200" dirty="0"/>
              <a:t> in Ontario (McArthur lab, St. Joseph’s Healthcare, Public Health Ontario)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304AD-CC65-414E-901D-E76AA1D1BAB7}"/>
              </a:ext>
            </a:extLst>
          </p:cNvPr>
          <p:cNvSpPr txBox="1"/>
          <p:nvPr/>
        </p:nvSpPr>
        <p:spPr>
          <a:xfrm>
            <a:off x="5101896" y="3881452"/>
            <a:ext cx="86409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adk</a:t>
            </a:r>
            <a:endParaRPr lang="en-US" i="1" dirty="0"/>
          </a:p>
          <a:p>
            <a:pPr algn="ctr"/>
            <a:r>
              <a:rPr lang="en-US" i="1" dirty="0" err="1"/>
              <a:t>atpA</a:t>
            </a:r>
            <a:endParaRPr lang="en-US" i="1" dirty="0"/>
          </a:p>
          <a:p>
            <a:pPr algn="ctr"/>
            <a:r>
              <a:rPr lang="en-US" i="1" dirty="0" err="1"/>
              <a:t>dxr</a:t>
            </a:r>
            <a:endParaRPr lang="en-US" i="1" dirty="0"/>
          </a:p>
          <a:p>
            <a:pPr algn="ctr"/>
            <a:r>
              <a:rPr lang="en-US" i="1" dirty="0" err="1"/>
              <a:t>glyA</a:t>
            </a:r>
            <a:endParaRPr lang="en-US" i="1" dirty="0"/>
          </a:p>
          <a:p>
            <a:pPr algn="ctr"/>
            <a:r>
              <a:rPr lang="en-US" i="1" dirty="0" err="1"/>
              <a:t>recA</a:t>
            </a:r>
            <a:endParaRPr lang="en-US" i="1" dirty="0"/>
          </a:p>
          <a:p>
            <a:pPr algn="ctr"/>
            <a:r>
              <a:rPr lang="en-US" i="1" dirty="0" err="1"/>
              <a:t>sodA</a:t>
            </a:r>
            <a:endParaRPr lang="en-US" i="1" dirty="0"/>
          </a:p>
          <a:p>
            <a:pPr algn="ctr"/>
            <a:r>
              <a:rPr lang="en-US" i="1" dirty="0" err="1"/>
              <a:t>tpi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046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1311776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Improving Methods, Improving Resolution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196455-628C-4746-BF60-1ABF2B55A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420986"/>
            <a:ext cx="5939900" cy="29565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b="1" dirty="0"/>
              <a:t>Are these samples the same strain?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more recent advance is Multiple Locus Sequencing Typing (MLST)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PCR &amp; sequencing of 7 housekeeping genes: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The seven sequences form a typing ‘fingerprint’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PubMLST</a:t>
            </a:r>
            <a:r>
              <a:rPr lang="en-US" dirty="0"/>
              <a:t> is a repository of MLST fingerprints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PCR is being replaced with genome sequencing to determine MLST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17B99AF-329C-E74B-AF69-D4CFE4BEF1F9}"/>
              </a:ext>
            </a:extLst>
          </p:cNvPr>
          <p:cNvGraphicFramePr>
            <a:graphicFrameLocks noGrp="1"/>
          </p:cNvGraphicFramePr>
          <p:nvPr/>
        </p:nvGraphicFramePr>
        <p:xfrm>
          <a:off x="6505050" y="1759120"/>
          <a:ext cx="5491665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MLST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Hamilton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Peterborough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isolate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  <a:r>
                        <a:rPr lang="en-US" sz="1400" baseline="0" dirty="0"/>
                        <a:t> isolates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isolates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 isolates</a:t>
                      </a:r>
                      <a:r>
                        <a:rPr lang="en-US" sz="1400" baseline="0" dirty="0"/>
                        <a:t> / 22 MLSTs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isolates</a:t>
                      </a:r>
                      <a:r>
                        <a:rPr lang="en-US" sz="1400" baseline="0" dirty="0"/>
                        <a:t> / 10 MLSTs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0C93A05-8E97-F744-B2A8-B1BDF7159F04}"/>
              </a:ext>
            </a:extLst>
          </p:cNvPr>
          <p:cNvSpPr txBox="1"/>
          <p:nvPr/>
        </p:nvSpPr>
        <p:spPr>
          <a:xfrm>
            <a:off x="6186466" y="1510244"/>
            <a:ext cx="600553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/>
              <a:t>C. </a:t>
            </a:r>
            <a:r>
              <a:rPr lang="en-US" sz="1200" i="1" dirty="0" err="1"/>
              <a:t>difficile</a:t>
            </a:r>
            <a:r>
              <a:rPr lang="en-US" sz="1200" dirty="0"/>
              <a:t> in Ontario (McArthur lab, St. Joseph’s Healthcare, Public Health Ontario)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B9E55-2B45-6A43-BAF6-C4DE2545C2E5}"/>
              </a:ext>
            </a:extLst>
          </p:cNvPr>
          <p:cNvSpPr txBox="1"/>
          <p:nvPr/>
        </p:nvSpPr>
        <p:spPr>
          <a:xfrm>
            <a:off x="565149" y="3994118"/>
            <a:ext cx="5744615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MLST provides a higher epidemiological resolution than North American pulsed-field (NAP) typing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MLST sequences can be used for phylogenetic analysis but not a lot of information in the data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Can be scaled up to all core genes, </a:t>
            </a:r>
            <a:r>
              <a:rPr lang="en-US" sz="1600" dirty="0" err="1"/>
              <a:t>e.g</a:t>
            </a:r>
            <a:r>
              <a:rPr lang="en-US" sz="1600" dirty="0"/>
              <a:t> </a:t>
            </a:r>
            <a:r>
              <a:rPr lang="en-US" sz="1600" dirty="0" err="1"/>
              <a:t>cgMLST</a:t>
            </a:r>
            <a:r>
              <a:rPr lang="en-US" sz="1600" dirty="0"/>
              <a:t> of </a:t>
            </a:r>
            <a:r>
              <a:rPr lang="en-US" sz="1600" i="1" dirty="0"/>
              <a:t>Salmonella</a:t>
            </a:r>
            <a:r>
              <a:rPr lang="en-US" sz="1600" dirty="0"/>
              <a:t> uses 330 genes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6ED89D-7483-124F-8001-091DE66FD816}"/>
              </a:ext>
            </a:extLst>
          </p:cNvPr>
          <p:cNvSpPr/>
          <p:nvPr/>
        </p:nvSpPr>
        <p:spPr>
          <a:xfrm>
            <a:off x="9842287" y="2085956"/>
            <a:ext cx="740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NAP1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AAB5E0-E967-F942-9819-850BE104DA4F}"/>
              </a:ext>
            </a:extLst>
          </p:cNvPr>
          <p:cNvSpPr/>
          <p:nvPr/>
        </p:nvSpPr>
        <p:spPr>
          <a:xfrm>
            <a:off x="9842287" y="2409037"/>
            <a:ext cx="777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NAP4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E9DB41-5FEF-8743-B09F-17BC48E0D1E2}"/>
              </a:ext>
            </a:extLst>
          </p:cNvPr>
          <p:cNvSpPr/>
          <p:nvPr/>
        </p:nvSpPr>
        <p:spPr>
          <a:xfrm>
            <a:off x="9852561" y="3670952"/>
            <a:ext cx="72982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NAP4, NAP7, NAP 10</a:t>
            </a:r>
          </a:p>
        </p:txBody>
      </p:sp>
    </p:spTree>
    <p:extLst>
      <p:ext uri="{BB962C8B-B14F-4D97-AF65-F5344CB8AC3E}">
        <p14:creationId xmlns:p14="http://schemas.microsoft.com/office/powerpoint/2010/main" val="38180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1311776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Improving Methods, Improving Resolution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196455-628C-4746-BF60-1ABF2B55A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420986"/>
            <a:ext cx="11311776" cy="43941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Are these samples the same strain?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Whole Genome Single Nucleotide Variant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DNA sequence variation throughout the entire draft genome sequence of all isolates to determine high resolution strain relationships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the PARSNP algorithm to: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Align draft genomes to a reference genome sequence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Extract genome locations with sequence variation among isolates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Detect and exclude genome regions involved in horizontal gene transfer or recombination using the </a:t>
            </a:r>
            <a:r>
              <a:rPr lang="en-US" dirty="0" err="1"/>
              <a:t>PhiPack</a:t>
            </a:r>
            <a:r>
              <a:rPr lang="en-US" dirty="0"/>
              <a:t> algorithm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Reconstruct the phylogenetic history of the isolates using the </a:t>
            </a:r>
            <a:r>
              <a:rPr lang="en-US" sz="2000" dirty="0" err="1"/>
              <a:t>RAxML</a:t>
            </a:r>
            <a:r>
              <a:rPr lang="en-US" sz="20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215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9328863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Improving Methods, Improving Resolution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7776" y="1400545"/>
            <a:ext cx="83529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Whole Genome Single Nucleotide Variant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777" y="1832593"/>
            <a:ext cx="24656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mlst1_SJHH_2015_210		TATTGATAGTGGTATAACTCGC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CTTGGACCAA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TTTATCGCTAACAGAATAAAATATTGTAGTTGTCGTATTTTCGGTAATTACCCTAGACGTAGAAGAATTGAGTAATATTGTTCTACTAATGTTTGCTCTGAGTTCGTGACCTGGAGAATGTGCAACAGTAATTAGGATCCCGCGGTTCGAAGCTGATGTCCATTGAATCATCTGTGATAACGTATGGACTTGTAGTGGGAC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mlst1_SJHH_2015_218		TATTGATAGTGGTATAACT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GCTCTTGGACCAACTTTA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C</a:t>
            </a:r>
            <a:r>
              <a:rPr lang="en-US" sz="1200" dirty="0">
                <a:latin typeface="Courier New"/>
                <a:cs typeface="Courier New"/>
              </a:rPr>
              <a:t>CGCTAACAGAATAAAATATTGTATTCGTCGTATTTTCGGTAATTATCCTAGACGTAGAAAAGTTGAGTAATATTGTTCTACTAATGTTTGCGTTGAGTTCGGGACCTGGAGAATGTGCAACAGTAATTAGGATCCCGCAGTGCGAAGCTGATGTCCAGTGAATCATTTGTGATAACGTATGGACTTGTAGTGGGAC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mlst1_noloc_noyear_4	TATTGATAGTGGTATAACTCGC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CTTGGACCAA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TTTATCGTTAACAAAATAAAATATTGTATACGTCGTATTTTCGGTAATTATCTTGGACGTAGCAAAATTGAGTAATATTGTTCTACTAATGTTTGCGCTGAGTTCGGGACCTGGAGAATGTGCAACAGTAATTAGGATCCAGCGGTTCGAAGCTGATGTCCATTGAATCATCTGTGATAACGTACGGACTTGTAGTGGGAC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mlst1_noloc_noyear_38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CAACTTTATCGCTAACAGGATAAAATATTGTATTCGTCGTATTTTCGGTAATTATCCTAGACGTAGAAAAATCGGGTAATATTGTTCTACGAATGTTTGCGCTGAGTTCGGGACCTGGAGAATGTGCAACAGTAATTAGGATCCCGCGGTGCGAAGCTGATGTCCAGTGAAAAATCTGTGATAACGTATGGACTTGTAGTGAGGT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mlst1_SJHH_2010_255	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CAACTTTATCGCTAACAGAATAAAATATTGTATTCACTACTTTTTCGGTAATTATCCTAGACGTAGAAAAATCGGGTAATATTGTTCTACGAATGTTTGCGCTGAGTTCGGGACCTGGAGAATGTGTGGAGAAGGCCGTAGACCCGCGGTGCGAAGCTGATGTCCAGTGAAAAATCTGTGTCGGTATATGGACTTGTAGTGAGAC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mlst1_noloc_noyear_24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CAACTTTATCGCTAACAGAATAAAATATTGTATTCGTCGTATTTTCGGTAATTATCCTAGACGTAGAAAAATCGGGTAATATTGTTCTACGAATGTTTGCGCTGAGTTTGGGACCTGGAGAATGTGCAACAGTAATTAGGATCCCGCGGTGCGAAGCTGATGTCCAGTGAAAAATCTGTGATAACGTATGGACTTGTAGTGAGAC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mlst1_SJHH_2010_267	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CAACTTTATCGCTAACAGAATAAAATATTGTATTCACTACTTTTTCGGTAATTATCCTAGACGTAGAAAAATCGGGTAATATTGTTCTACGAATGTTTGCGCTGAGTTCGGGACCTGGAGAATGTGTGGAGAAGGCCGTAGACCCGCGGTGCGAAGCTGATGTCCAGTGAAAAATCTGTGTCGGTATATGGACTTGTAGTGAGAT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mlst1_SJHH_2013_200		TATTGATAGTGGTATAACTCGCTCTTGGACCAACTTTATCGCTAACAGAATAAAATATTGTATTCGTCGTATTTTCGGTAATTATCCTAGACGTAGAAAAATTGAGTAATATTGTTCTACTAATGTTTGCGCTTAGTTCGGGACCTGGAGAATGTGCAACAGTAATTAGGATCCCGCGTTGCGAAGCTGATGTCCAGTGAATCATCTGTGATAACGTATGGACTTGTAGTGGTGC</a:t>
            </a:r>
          </a:p>
          <a:p>
            <a:r>
              <a:rPr lang="en-US" sz="1200" dirty="0">
                <a:latin typeface="Courier New"/>
                <a:cs typeface="Courier New"/>
              </a:rPr>
              <a:t>mlst1_noloc_noyear_6	TATTGATAG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CC</a:t>
            </a:r>
            <a:r>
              <a:rPr lang="en-US" sz="1200" dirty="0">
                <a:latin typeface="Courier New"/>
                <a:cs typeface="Courier New"/>
              </a:rPr>
              <a:t>G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C</a:t>
            </a:r>
            <a:r>
              <a:rPr lang="en-US" sz="1200" dirty="0">
                <a:latin typeface="Courier New"/>
                <a:cs typeface="Courier New"/>
              </a:rPr>
              <a:t>ATAACTCGC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CTTGGACCAA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TTTATCGCTAACAGAGTAAAATATTGTATTCGTCGTATTTTCGGTAATTATCCTAGACGAAGAAAAATTGAGTAATATTGTTCTTCTAATGTTTGCGCTGAGTTCGGGAACTGGAGAATGTGCAACAGTAATTAGGATCCCGCGGTTCGAAGCTGATGTCCATTGAATCATCTGTGATAACGTACGGACCTGTTGTGGGAC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mlst1_SJHH_2011_269	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CAACTTTATCGCTAACAGAATAAAATATTGTATTCACTACTTTTTCGGTAATTATCCTAGACGTAGAAAAATCGGGTAATATTGTTCTACGAATGTTTGCGCTGAGTTCGGGACCTGGAGAATGTGTGGAGAAGGCCGTAGACCCGCGGTGCGAAGCTGATGTCCAGTGAAAAATCTGTGTCGGTATATGGACTTGTAGTGAGAC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94BA7-74E3-7046-BADE-DEB61674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7" y="3956251"/>
            <a:ext cx="690370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0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Molecular Epidemiology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AC8CBF-D640-8444-9F37-096B0437A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565169" cy="360121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In the broadest sense - examines potential genetic and environmental risk factors, identified at the molecular level, to the etiology, distribution and prevention of disease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 human disease </a:t>
            </a:r>
            <a:r>
              <a:rPr lang="mr-IN" sz="2000" dirty="0"/>
              <a:t>–</a:t>
            </a:r>
            <a:r>
              <a:rPr lang="en-US" sz="2000" dirty="0"/>
              <a:t> cohort studies, longitudinal studies, clinical metadata, exome sequencing, genome-wide association studies (GWAS)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 animal health </a:t>
            </a:r>
            <a:r>
              <a:rPr lang="mr-IN" sz="2000" dirty="0"/>
              <a:t>–</a:t>
            </a:r>
            <a:r>
              <a:rPr lang="en-US" sz="2000" dirty="0"/>
              <a:t> maintain animal productivity &amp; quality of life, determine pathogen &amp; environmental impacts on health, food chain safety, environmental safety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 infectious disease </a:t>
            </a:r>
            <a:r>
              <a:rPr lang="mr-IN" sz="2000" dirty="0"/>
              <a:t>–</a:t>
            </a:r>
            <a:r>
              <a:rPr lang="en-US" sz="2000" dirty="0"/>
              <a:t> our focus this week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track the movement, prevalence, and origin of pathogens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guide treatment, public health response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screen for virulence or drug resistance determinants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9328863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Improving Methods, Improving Resolution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7776" y="1400545"/>
            <a:ext cx="83529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Whole Genome Single Nucleotide Variant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777" y="1832593"/>
            <a:ext cx="24656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mlst1_SJHH_2015_210		TATTGATAGTGGTATAACTCGC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CTTGGACCAA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TTTATCGCTAACAGAATAAAATATTGTAGTTGTCGTATTTTCGGTAATTACCCTAGACGTAGAAGAATTGAGTAATATTGTTCTACTAATGTTTGCTCTGAGTTCGTGACCTGGAGAATGTGCAACAGTAATTAGGATCCCGCGGTTCGAAGCTGATGTCCATTGAATCATCTGTGATAACGTATGGACTTGTAGTGGGAC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mlst1_SJHH_2015_218		TATTGATAGTGGTATAACT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GCTCTTGGACCAACTTTA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C</a:t>
            </a:r>
            <a:r>
              <a:rPr lang="en-US" sz="1200" dirty="0">
                <a:latin typeface="Courier New"/>
                <a:cs typeface="Courier New"/>
              </a:rPr>
              <a:t>CGCTAACAGAATAAAATATTGTATTCGTCGTATTTTCGGTAATTATCCTAGACGTAGAAAAGTTGAGTAATATTGTTCTACTAATGTTTGCGTTGAGTTCGGGACCTGGAGAATGTGCAACAGTAATTAGGATCCCGCAGTGCGAAGCTGATGTCCAGTGAATCATTTGTGATAACGTATGGACTTGTAGTGGGAC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mlst1_noloc_noyear_4	TATTGATAGTGGTATAACTCGC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CTTGGACCAA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TTTATCGTTAACAAAATAAAATATTGTATACGTCGTATTTTCGGTAATTATCTTGGACGTAGCAAAATTGAGTAATATTGTTCTACTAATGTTTGCGCTGAGTTCGGGACCTGGAGAATGTGCAACAGTAATTAGGATCCAGCGGTTCGAAGCTGATGTCCATTGAATCATCTGTGATAACGTACGGACTTGTAGTGGGAC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mlst1_noloc_noyear_38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CAACTTTATCGCTAACAGGATAAAATATTGTATTCGTCGTATTTTCGGTAATTATCCTAGACGTAGAAAAATCGGGTAATATTGTTCTACGAATGTTTGCGCTGAGTTCGGGACCTGGAGAATGTGCAACAGTAATTAGGATCCCGCGGTGCGAAGCTGATGTCCAGTGAAAAATCTGTGATAACGTATGGACTTGTAGTGAGGT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mlst1_SJHH_2010_255	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CAACTTTATCGCTAACAGAATAAAATATTGTATTCACTACTTTTTCGGTAATTATCCTAGACGTAGAAAAATCGGGTAATATTGTTCTACGAATGTTTGCGCTGAGTTCGGGACCTGGAGAATGTGTGGAGAAGGCCGTAGACCCGCGGTGCGAAGCTGATGTCCAGTGAAAAATCTGTGTCGGTATATGGACTTGTAGTGAGAC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mlst1_noloc_noyear_24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CAACTTTATCGCTAACAGAATAAAATATTGTATTCGTCGTATTTTCGGTAATTATCCTAGACGTAGAAAAATCGGGTAATATTGTTCTACGAATGTTTGCGCTGAGTTTGGGACCTGGAGAATGTGCAACAGTAATTAGGATCCCGCGGTGCGAAGCTGATGTCCAGTGAAAAATCTGTGATAACGTATGGACTTGTAGTGAGAC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mlst1_SJHH_2010_267	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CAACTTTATCGCTAACAGAATAAAATATTGTATTCACTACTTTTTCGGTAATTATCCTAGACGTAGAAAAATCGGGTAATATTGTTCTACGAATGTTTGCGCTGAGTTCGGGACCTGGAGAATGTGTGGAGAAGGCCGTAGACCCGCGGTGCGAAGCTGATGTCCAGTGAAAAATCTGTGTCGGTATATGGACTTGTAGTGAGAT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mlst1_SJHH_2013_200		TATTGATAGTGGTATAACTCGCTCTTGGACCAACTTTATCGCTAACAGAATAAAATATTGTATTCGTCGTATTTTCGGTAATTATCCTAGACGTAGAAAAATTGAGTAATATTGTTCTACTAATGTTTGCGCTTAGTTCGGGACCTGGAGAATGTGCAACAGTAATTAGGATCCCGCGTTGCGAAGCTGATGTCCAGTGAATCATCTGTGATAACGTATGGACTTGTAGTGGTGC</a:t>
            </a:r>
          </a:p>
          <a:p>
            <a:r>
              <a:rPr lang="en-US" sz="1200" dirty="0">
                <a:latin typeface="Courier New"/>
                <a:cs typeface="Courier New"/>
              </a:rPr>
              <a:t>mlst1_noloc_noyear_6	TATTGATAG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CC</a:t>
            </a:r>
            <a:r>
              <a:rPr lang="en-US" sz="1200" dirty="0">
                <a:latin typeface="Courier New"/>
                <a:cs typeface="Courier New"/>
              </a:rPr>
              <a:t>G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C</a:t>
            </a:r>
            <a:r>
              <a:rPr lang="en-US" sz="1200" dirty="0">
                <a:latin typeface="Courier New"/>
                <a:cs typeface="Courier New"/>
              </a:rPr>
              <a:t>ATAACTCGC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CTTGGACCAA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TTTATCGCTAACAGAGTAAAATATTGTATTCGTCGTATTTTCGGTAATTATCCTAGACGAAGAAAAATTGAGTAATATTGTTCTTCTAATGTTTGCGCTGAGTTCGGGAACTGGAGAATGTGCAACAGTAATTAGGATCCCGCGGTTCGAAGCTGATGTCCATTGAATCATCTGTGATAACGTACGGACCTGTTGTGGGAC</a:t>
            </a:r>
          </a:p>
          <a:p>
            <a:r>
              <a:rPr lang="en-US" sz="1200" dirty="0">
                <a:latin typeface="Courier New"/>
                <a:cs typeface="Courier New"/>
              </a:rPr>
              <a:t>mlst1_SJHH_2011_269		TATTGATAGTGGTATAACTCGCTCTTGGA</a:t>
            </a:r>
            <a:r>
              <a:rPr lang="en-US" sz="1200" dirty="0">
                <a:ln>
                  <a:solidFill>
                    <a:srgbClr val="FF6600"/>
                  </a:solidFill>
                </a:ln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CAACTTTATCGCTAACAGAATAAAATATTGTATTCACTACTTTTTCGGTAATTATCCTAGACGTAGAAAAATCGGGTAATATTGTTCTACGAATGTTTGCGCTGAGTTCGGGACCTGGAGAATGTGTGGAGAAGGCCGTAGACCCGCGGTGCGAAGCTGATGTCCAGTGAAAAATCTGTGTCGGTATATGGACTTGTAGTGAGAC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8" name="Picture 7" descr="RAxML_bipartitions.out.jpg">
            <a:extLst>
              <a:ext uri="{FF2B5EF4-FFF2-40B4-BE49-F238E27FC236}">
                <a16:creationId xmlns:a16="http://schemas.microsoft.com/office/drawing/2014/main" id="{35D09E2A-8390-0246-971E-C9B4CAFBC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2852936"/>
            <a:ext cx="5929681" cy="3861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D4768-A662-C24C-96C2-3E2611018348}"/>
              </a:ext>
            </a:extLst>
          </p:cNvPr>
          <p:cNvSpPr/>
          <p:nvPr/>
        </p:nvSpPr>
        <p:spPr>
          <a:xfrm>
            <a:off x="3935760" y="3800073"/>
            <a:ext cx="9361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MLST 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9D28CA-7850-CB4E-95AD-0E65CFA7B79F}"/>
              </a:ext>
            </a:extLst>
          </p:cNvPr>
          <p:cNvSpPr/>
          <p:nvPr/>
        </p:nvSpPr>
        <p:spPr>
          <a:xfrm>
            <a:off x="5159896" y="5085184"/>
            <a:ext cx="14401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MLST 1 (NAP 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387F2-198E-354F-90A6-A284FAD2D332}"/>
              </a:ext>
            </a:extLst>
          </p:cNvPr>
          <p:cNvSpPr/>
          <p:nvPr/>
        </p:nvSpPr>
        <p:spPr>
          <a:xfrm>
            <a:off x="5231904" y="5733256"/>
            <a:ext cx="14401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MLST 58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04A4E2-050B-9246-98D5-B674B4A33021}"/>
              </a:ext>
            </a:extLst>
          </p:cNvPr>
          <p:cNvSpPr/>
          <p:nvPr/>
        </p:nvSpPr>
        <p:spPr>
          <a:xfrm>
            <a:off x="4943872" y="6021288"/>
            <a:ext cx="14401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MLST 42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B40798-577C-F447-8F54-EAE402CD841B}"/>
              </a:ext>
            </a:extLst>
          </p:cNvPr>
          <p:cNvSpPr/>
          <p:nvPr/>
        </p:nvSpPr>
        <p:spPr>
          <a:xfrm>
            <a:off x="4583832" y="6237312"/>
            <a:ext cx="14401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MLST 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BAC64-22AC-4B46-B997-65C9A8FD637F}"/>
              </a:ext>
            </a:extLst>
          </p:cNvPr>
          <p:cNvSpPr/>
          <p:nvPr/>
        </p:nvSpPr>
        <p:spPr>
          <a:xfrm>
            <a:off x="2783632" y="5255622"/>
            <a:ext cx="14401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MLST 54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242699-8A63-5E4D-BD34-F6D5D29D5BBC}"/>
              </a:ext>
            </a:extLst>
          </p:cNvPr>
          <p:cNvSpPr/>
          <p:nvPr/>
        </p:nvSpPr>
        <p:spPr>
          <a:xfrm>
            <a:off x="2351584" y="4653136"/>
            <a:ext cx="14401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MLST 2 (NAP 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13210-DF6B-5643-9D99-277F1BE543FA}"/>
              </a:ext>
            </a:extLst>
          </p:cNvPr>
          <p:cNvSpPr txBox="1"/>
          <p:nvPr/>
        </p:nvSpPr>
        <p:spPr>
          <a:xfrm>
            <a:off x="1775521" y="2924945"/>
            <a:ext cx="2283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McArthur </a:t>
            </a:r>
            <a:r>
              <a:rPr lang="en-US" sz="1400" i="1" dirty="0"/>
              <a:t>C. </a:t>
            </a:r>
            <a:r>
              <a:rPr lang="en-US" sz="1400" i="1" dirty="0" err="1"/>
              <a:t>difficile</a:t>
            </a:r>
            <a:r>
              <a:rPr lang="en-US" sz="1400" dirty="0"/>
              <a:t> study</a:t>
            </a:r>
          </a:p>
          <a:p>
            <a:r>
              <a:rPr lang="en-US" sz="1400" dirty="0"/>
              <a:t>121 diverse isolates</a:t>
            </a:r>
          </a:p>
          <a:p>
            <a:r>
              <a:rPr lang="en-US" sz="1400" dirty="0"/>
              <a:t>90,040 variable sites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1EAFB6-EFBC-DD49-8FFE-F2CB4C25CE0C}"/>
              </a:ext>
            </a:extLst>
          </p:cNvPr>
          <p:cNvSpPr txBox="1"/>
          <p:nvPr/>
        </p:nvSpPr>
        <p:spPr>
          <a:xfrm>
            <a:off x="7962230" y="3912046"/>
            <a:ext cx="3871993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400" dirty="0"/>
              <a:t>Whole genome SNP analysis provides very high resolution among strains </a:t>
            </a:r>
            <a:r>
              <a:rPr lang="mr-IN" sz="1400" dirty="0"/>
              <a:t>–</a:t>
            </a:r>
            <a:r>
              <a:rPr lang="en-US" sz="1400" dirty="0"/>
              <a:t> lots of data!</a:t>
            </a:r>
          </a:p>
          <a:p>
            <a:pPr marL="342900" indent="-342900">
              <a:buFont typeface="Arial"/>
              <a:buChar char="•"/>
            </a:pPr>
            <a:endParaRPr lang="en-US" sz="1400" dirty="0"/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Superior to Pulse Field, MLST, or </a:t>
            </a:r>
            <a:r>
              <a:rPr lang="en-US" sz="1400" dirty="0" err="1"/>
              <a:t>cgMLST</a:t>
            </a:r>
            <a:endParaRPr lang="en-US" sz="1400" dirty="0"/>
          </a:p>
          <a:p>
            <a:pPr marL="342900" indent="-342900">
              <a:buFont typeface="Arial"/>
              <a:buChar char="•"/>
            </a:pPr>
            <a:endParaRPr lang="en-US" sz="1400" dirty="0"/>
          </a:p>
          <a:p>
            <a:pPr marL="342900" indent="-342900">
              <a:buFont typeface="Arial"/>
              <a:buChar char="•"/>
            </a:pPr>
            <a:r>
              <a:rPr lang="en-US" sz="1400" dirty="0"/>
              <a:t>Relies on well established phylogenetic methods you have been learning</a:t>
            </a:r>
          </a:p>
        </p:txBody>
      </p:sp>
    </p:spTree>
    <p:extLst>
      <p:ext uri="{BB962C8B-B14F-4D97-AF65-F5344CB8AC3E}">
        <p14:creationId xmlns:p14="http://schemas.microsoft.com/office/powerpoint/2010/main" val="312134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C9BF14-3FAD-6741-BF37-73F02812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940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Horizontal Gene Transfer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4A5CFD-EFC0-0F43-9451-6A920325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28394"/>
            <a:ext cx="8907623" cy="36012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a:rPr>
              <a:t>Detect and exclude genome regions involved in horizontal gene transfer or recombination using the </a:t>
            </a:r>
            <a:r>
              <a:rPr lang="en-US" dirty="0" err="1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a:rPr>
              <a:t>PhiPack</a:t>
            </a:r>
            <a:r>
              <a:rPr lang="en-US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19062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Horizontal Gene Transfer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4A5CFD-EFC0-0F43-9451-6A920325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28394"/>
            <a:ext cx="8907623" cy="36012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a:rPr>
              <a:t>Detect and exclude genome regions involved in horizontal gene transfer or recombination using the </a:t>
            </a:r>
            <a:r>
              <a:rPr lang="en-US" dirty="0" err="1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a:rPr>
              <a:t>PhiPack</a:t>
            </a:r>
            <a:r>
              <a:rPr lang="en-US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a:rPr>
              <a:t> algorithm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C9D77A1A-DB0D-F443-9ECC-4819BE1EA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49" y="2764838"/>
            <a:ext cx="4099317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HOMOLOGOUS</a:t>
            </a:r>
          </a:p>
          <a:p>
            <a:endParaRPr lang="en-US" sz="1600" dirty="0"/>
          </a:p>
          <a:p>
            <a:r>
              <a:rPr lang="en-US" sz="1600" dirty="0"/>
              <a:t>A homologous trait is shared between two species because they inherited it from a common ancestor.</a:t>
            </a:r>
          </a:p>
          <a:p>
            <a:endParaRPr lang="en-US" sz="1600" dirty="0"/>
          </a:p>
          <a:p>
            <a:r>
              <a:rPr lang="en-US" sz="1600" dirty="0"/>
              <a:t>Information from homologous traits can be used to infer evolutionary relationships.</a:t>
            </a:r>
          </a:p>
          <a:p>
            <a:endParaRPr lang="en-US" sz="1600" dirty="0"/>
          </a:p>
          <a:p>
            <a:r>
              <a:rPr lang="en-US" sz="1600" dirty="0"/>
              <a:t>Non-homologous traits do not reflect evolutionary history but instead convergence. They can mislead inference of evolutionary relationships. Example: octopus eye versus human eye.</a:t>
            </a:r>
          </a:p>
        </p:txBody>
      </p:sp>
    </p:spTree>
    <p:extLst>
      <p:ext uri="{BB962C8B-B14F-4D97-AF65-F5344CB8AC3E}">
        <p14:creationId xmlns:p14="http://schemas.microsoft.com/office/powerpoint/2010/main" val="3351070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Horizontal Gene Transfer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4A5CFD-EFC0-0F43-9451-6A920325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28394"/>
            <a:ext cx="8907623" cy="36012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a:rPr>
              <a:t>Detect and exclude genome regions involved in horizontal gene transfer or recombination using the </a:t>
            </a:r>
            <a:r>
              <a:rPr lang="en-US" dirty="0" err="1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a:rPr>
              <a:t>PhiPack</a:t>
            </a:r>
            <a:r>
              <a:rPr lang="en-US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a:rPr>
              <a:t> algorithm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C9D77A1A-DB0D-F443-9ECC-4819BE1EA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49" y="2764839"/>
            <a:ext cx="4099317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HOMOLOGOUS</a:t>
            </a:r>
          </a:p>
          <a:p>
            <a:endParaRPr lang="en-US" sz="1600" dirty="0"/>
          </a:p>
          <a:p>
            <a:r>
              <a:rPr lang="en-US" sz="1600" dirty="0"/>
              <a:t>A homologous trait is shared between two species because they inherited it from a common ancestor.</a:t>
            </a:r>
          </a:p>
          <a:p>
            <a:endParaRPr lang="en-US" sz="1600" dirty="0"/>
          </a:p>
          <a:p>
            <a:r>
              <a:rPr lang="en-US" sz="1600" dirty="0"/>
              <a:t>Information from homologous traits can be used to infer evolutionary relationships.</a:t>
            </a:r>
          </a:p>
          <a:p>
            <a:endParaRPr lang="en-US" sz="1600" dirty="0"/>
          </a:p>
          <a:p>
            <a:r>
              <a:rPr lang="en-US" sz="1600" dirty="0"/>
              <a:t>Non-homologous traits do not reflect evolutionary history but instead convergence. They can mislead inference of evolutionary relationships. Example: octopus eye versus human eye.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8AFC6-3DD5-1B47-A29E-C645A85F8785}"/>
              </a:ext>
            </a:extLst>
          </p:cNvPr>
          <p:cNvSpPr txBox="1"/>
          <p:nvPr/>
        </p:nvSpPr>
        <p:spPr>
          <a:xfrm>
            <a:off x="5191608" y="2702717"/>
            <a:ext cx="6130514" cy="378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Like any other phylogenetic analysis, we need our sampled nucleotide variation to be homologous, otherwise we will get the wrong results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Transposable elements, plasmids, genomic islands all represent horizontal gene transfer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Two general ways to exclude these from analyses: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Only use identified core genes that are essential and uninvolved in horizontal gene transfer, e.g. core genes identified using the </a:t>
            </a:r>
            <a:r>
              <a:rPr lang="en-US" sz="1600" dirty="0" err="1"/>
              <a:t>chewBACCA</a:t>
            </a:r>
            <a:r>
              <a:rPr lang="en-US" sz="1600" dirty="0"/>
              <a:t> algorithms</a:t>
            </a: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Exclude regions with SNP density, which is a signature of HGT, using the </a:t>
            </a:r>
            <a:r>
              <a:rPr lang="en-US" sz="1600" dirty="0" err="1"/>
              <a:t>PhiPack</a:t>
            </a:r>
            <a:r>
              <a:rPr lang="en-US" sz="1600" dirty="0"/>
              <a:t> or related algorithms</a:t>
            </a:r>
          </a:p>
        </p:txBody>
      </p:sp>
    </p:spTree>
    <p:extLst>
      <p:ext uri="{BB962C8B-B14F-4D97-AF65-F5344CB8AC3E}">
        <p14:creationId xmlns:p14="http://schemas.microsoft.com/office/powerpoint/2010/main" val="294349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302" y="249238"/>
            <a:ext cx="7335838" cy="1270000"/>
          </a:xfrm>
        </p:spPr>
        <p:txBody>
          <a:bodyPr/>
          <a:lstStyle/>
          <a:p>
            <a:pPr algn="l" eaLnBrk="1" hangingPunct="1"/>
            <a:r>
              <a:rPr lang="en-US" sz="3200" i="1" dirty="0"/>
              <a:t>C. </a:t>
            </a:r>
            <a:r>
              <a:rPr lang="en-US" sz="3200" i="1" dirty="0" err="1"/>
              <a:t>difficle</a:t>
            </a:r>
            <a:r>
              <a:rPr lang="en-US" sz="3200" i="1" dirty="0"/>
              <a:t> </a:t>
            </a:r>
            <a:r>
              <a:rPr lang="en-US" sz="3200" dirty="0"/>
              <a:t>Example...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964" y="1092527"/>
            <a:ext cx="17200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Fecal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636" y="2205151"/>
            <a:ext cx="10186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Isolates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657" y="3325446"/>
            <a:ext cx="32209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raw DNA sequencing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636" y="4886665"/>
            <a:ext cx="39377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whole genome shotgun assemblies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2402" y="1608019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9110" y="1636045"/>
            <a:ext cx="9181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culture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8094" y="2752902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4803" y="2780928"/>
            <a:ext cx="41622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DNA extraction &amp; </a:t>
            </a:r>
            <a:r>
              <a:rPr lang="en-US" i="1" dirty="0" err="1"/>
              <a:t>Illumina</a:t>
            </a:r>
            <a:r>
              <a:rPr lang="en-US" i="1" dirty="0"/>
              <a:t> sequencing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1072" y="3833766"/>
            <a:ext cx="0" cy="95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7780" y="3819104"/>
            <a:ext cx="727474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FASTQC assessment of sequencing quality</a:t>
            </a:r>
          </a:p>
          <a:p>
            <a:r>
              <a:rPr lang="en-US" i="1" dirty="0"/>
              <a:t>TRIMMOMATIC trimming of poor data</a:t>
            </a:r>
          </a:p>
          <a:p>
            <a:r>
              <a:rPr lang="en-US" i="1" dirty="0"/>
              <a:t>UNICYCLER genome assembly to create a draft genome sequence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2402" y="5455875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9111" y="5473229"/>
            <a:ext cx="66711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90000"/>
                  </a:schemeClr>
                </a:solidFill>
              </a:rPr>
              <a:t>KRAKEN taxonomic assessment of draft genome sequences</a:t>
            </a:r>
            <a:r>
              <a:rPr lang="en-US" i="1" baseline="30000" dirty="0">
                <a:solidFill>
                  <a:schemeClr val="accent4">
                    <a:lumMod val="90000"/>
                  </a:schemeClr>
                </a:solidFill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578" y="6031547"/>
            <a:ext cx="38986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workable draft genome sequences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440976" y="6226456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54523" y="6021288"/>
            <a:ext cx="13871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PHYLIP file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279397" y="6237312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72396" y="6032144"/>
            <a:ext cx="211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Phylogenetic Tree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2737" y="6330806"/>
            <a:ext cx="101399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i="1" dirty="0"/>
              <a:t>PARSNP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35382" y="6309320"/>
            <a:ext cx="8787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i="1" dirty="0" err="1"/>
              <a:t>RAxML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39472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8913" y="436222"/>
            <a:ext cx="8569325" cy="1535113"/>
          </a:xfrm>
        </p:spPr>
        <p:txBody>
          <a:bodyPr/>
          <a:lstStyle/>
          <a:p>
            <a:pPr algn="l" eaLnBrk="1" hangingPunct="1"/>
            <a:r>
              <a:rPr lang="en-US" sz="3200" dirty="0"/>
              <a:t>Skipping Genome Assembly...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170" y="1154172"/>
            <a:ext cx="17200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Fecal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842" y="2266796"/>
            <a:ext cx="10186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Isolates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863" y="3387091"/>
            <a:ext cx="32209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raw DNA sequencing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3841" y="4948310"/>
            <a:ext cx="577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alignment of sequencing reads to reference genome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47608" y="1669664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4316" y="1697690"/>
            <a:ext cx="9181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culture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3300" y="2814547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009" y="2842573"/>
            <a:ext cx="41622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DNA extraction &amp; </a:t>
            </a:r>
            <a:r>
              <a:rPr lang="en-US" i="1" dirty="0" err="1"/>
              <a:t>Illumina</a:t>
            </a:r>
            <a:r>
              <a:rPr lang="en-US" i="1" dirty="0"/>
              <a:t> sequencing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56278" y="3895411"/>
            <a:ext cx="0" cy="95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2986" y="3880749"/>
            <a:ext cx="697582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FASTQC assessment of sequencing quality</a:t>
            </a:r>
          </a:p>
          <a:p>
            <a:r>
              <a:rPr lang="en-US" i="1" dirty="0"/>
              <a:t>TRIMMOMATIC trimming of poor data</a:t>
            </a:r>
          </a:p>
          <a:p>
            <a:r>
              <a:rPr lang="en-US" i="1" dirty="0"/>
              <a:t>BURROWS-WHEELER TRANSFORM against reference genome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47608" y="5517520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16" y="5534874"/>
            <a:ext cx="17219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SNP CALLING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1977" y="6082933"/>
            <a:ext cx="13871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PHYLIP file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979997" y="6298957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4225" y="6093789"/>
            <a:ext cx="211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Phylogenetic Tree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5982" y="6370965"/>
            <a:ext cx="8787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i="1" dirty="0" err="1"/>
              <a:t>RAxML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41990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Short Read Alignment / Mapping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077FA1-CA48-0E47-A565-D066E55B8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96862"/>
            <a:ext cx="10756971" cy="4164366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Short reads (supposedly) have low error rates, especially after trimming and filtering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goal is to accurately align the short sequencing reads to the reference genomes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Earlier techniques used a tweaked version of seed + extend (like BLAST) but they did not scale to NGS </a:t>
            </a:r>
            <a:r>
              <a:rPr lang="mr-IN" sz="2000" dirty="0"/>
              <a:t>–</a:t>
            </a:r>
            <a:r>
              <a:rPr lang="en-US" sz="2000" dirty="0"/>
              <a:t> too slow and too much memory!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two heavyweight short read aligners are BWA and Bowtie2 but both use a technique called </a:t>
            </a:r>
            <a:r>
              <a:rPr lang="en-US" sz="2000" u="sng" dirty="0"/>
              <a:t>Burrows-Wheeler Transform </a:t>
            </a:r>
            <a:r>
              <a:rPr lang="en-US" sz="2000" dirty="0"/>
              <a:t>(BWT) to generate data structures that are: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Space/memory efficient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Suffix sorted, indexed, fast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Capable of gapped, inexact search mapping (can be slow – a tradeoff)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350321" y="3376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97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Short Read Alignment /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74764-C562-0F43-BADF-874F063E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3745410"/>
            <a:ext cx="10366553" cy="2655389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Due to the very large amount sequencing reads that need to be aligned to the reference genome, BWT uses some advanced computer science: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Data compression &amp; indexing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“Suffixes” </a:t>
            </a:r>
            <a:r>
              <a:rPr lang="mr-IN" dirty="0"/>
              <a:t>–</a:t>
            </a:r>
            <a:r>
              <a:rPr lang="en-US" dirty="0"/>
              <a:t> like BLAST words or K-</a:t>
            </a:r>
            <a:r>
              <a:rPr lang="en-US" dirty="0" err="1"/>
              <a:t>mers</a:t>
            </a:r>
            <a:r>
              <a:rPr lang="en-US" dirty="0"/>
              <a:t> but with an additional emphasis upon the last letter of the sequencing read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“Suffix Trees” and reversible, cyclic permutation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Take home message: BWT is not like BLAST </a:t>
            </a:r>
            <a:r>
              <a:rPr lang="mr-IN" sz="2000" dirty="0"/>
              <a:t>–</a:t>
            </a:r>
            <a:r>
              <a:rPr lang="en-US" sz="2000" dirty="0"/>
              <a:t> it emphasizes mapping due to high similarity only! The result is high resolution mapping of reads to reference (default is only tolerant up to ~4% nucleotide divergence)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0321" y="3376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uffi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58" y="1350685"/>
            <a:ext cx="6480720" cy="2438622"/>
          </a:xfrm>
          <a:prstGeom prst="rect">
            <a:avLst/>
          </a:prstGeom>
        </p:spPr>
      </p:pic>
      <p:pic>
        <p:nvPicPr>
          <p:cNvPr id="5" name="Picture 4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2060848"/>
            <a:ext cx="939318" cy="9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5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Short Read Alignment / Mapping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9"/>
          <a:stretch/>
        </p:blipFill>
        <p:spPr>
          <a:xfrm>
            <a:off x="2135560" y="1648637"/>
            <a:ext cx="7898926" cy="46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Molecular Epidemiology</a:t>
            </a:r>
          </a:p>
        </p:txBody>
      </p:sp>
      <p:sp>
        <p:nvSpPr>
          <p:cNvPr id="4" name="Isosceles Triangle 3"/>
          <p:cNvSpPr/>
          <p:nvPr/>
        </p:nvSpPr>
        <p:spPr>
          <a:xfrm rot="16200000">
            <a:off x="4697820" y="-1052688"/>
            <a:ext cx="2481403" cy="7496231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7984" y="2450395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patient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0033" y="2450395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local population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0746" y="230537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national or 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international</a:t>
            </a:r>
          </a:p>
        </p:txBody>
      </p:sp>
    </p:spTree>
    <p:extLst>
      <p:ext uri="{BB962C8B-B14F-4D97-AF65-F5344CB8AC3E}">
        <p14:creationId xmlns:p14="http://schemas.microsoft.com/office/powerpoint/2010/main" val="1971613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9"/>
          <a:stretch/>
        </p:blipFill>
        <p:spPr>
          <a:xfrm>
            <a:off x="2094464" y="1700009"/>
            <a:ext cx="7848871" cy="4627353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Variants!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4919764" y="4148281"/>
            <a:ext cx="345087" cy="696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6422455" y="4496624"/>
            <a:ext cx="345087" cy="696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6562086" y="4496623"/>
            <a:ext cx="345087" cy="696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rot="10800000">
            <a:off x="6657064" y="4496624"/>
            <a:ext cx="345087" cy="696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796695" y="4148281"/>
            <a:ext cx="345087" cy="696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6995106" y="4148281"/>
            <a:ext cx="345087" cy="696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91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SNP Calling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2A7370-40E7-7847-81BA-344123F5D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92494"/>
            <a:ext cx="9472702" cy="4168734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Positions where variant genotype does not match reference genotype are potential variants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Variants are prioritized by: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Depth of coverage - more is better!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Sequences mapped to both strands </a:t>
            </a:r>
            <a:r>
              <a:rPr lang="mr-IN" dirty="0"/>
              <a:t>–</a:t>
            </a:r>
            <a:r>
              <a:rPr lang="en-US" dirty="0"/>
              <a:t> no library bias!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High-quality base calls in reads (i.e. PHRED scores)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Reads with high mapping quality score (MAPQ) in the Burrows-Wheeler Transform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number of software tools and algorithms exist to call SNPs from Burrows-Wheeler Transform mapped reads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Allows avoidance of genome assembly step in Molecular Epidemiology studies </a:t>
            </a:r>
            <a:r>
              <a:rPr lang="mr-IN" dirty="0"/>
              <a:t>–</a:t>
            </a:r>
            <a:r>
              <a:rPr lang="en-US" dirty="0"/>
              <a:t> saves times, allows lower-coverage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Particularly important for human exome sequencing and genome-wide association studies (GWAS)</a:t>
            </a:r>
          </a:p>
        </p:txBody>
      </p:sp>
    </p:spTree>
    <p:extLst>
      <p:ext uri="{BB962C8B-B14F-4D97-AF65-F5344CB8AC3E}">
        <p14:creationId xmlns:p14="http://schemas.microsoft.com/office/powerpoint/2010/main" val="2059247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EDD87EE2-B0A2-8940-AC29-CDD3BDAE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0493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7492" y="393188"/>
            <a:ext cx="9842643" cy="1268413"/>
          </a:xfrm>
        </p:spPr>
        <p:txBody>
          <a:bodyPr/>
          <a:lstStyle/>
          <a:p>
            <a:pPr algn="l" eaLnBrk="1" hangingPunct="1"/>
            <a:r>
              <a:rPr lang="en-US" sz="3200" dirty="0" err="1"/>
              <a:t>Metagenomics</a:t>
            </a:r>
            <a:r>
              <a:rPr lang="en-US" sz="3200" dirty="0"/>
              <a:t> &amp; Burrows-Wheeler Transform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1865" y="1521591"/>
            <a:ext cx="17200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Fecal samples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19537" y="2634215"/>
            <a:ext cx="10186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Isolates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16558" y="3754510"/>
            <a:ext cx="32209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raw DNA sequencing results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9536" y="5315729"/>
            <a:ext cx="577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alignment of sequencing reads to reference genome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053303" y="2037083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00011" y="2065109"/>
            <a:ext cx="9181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culture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058995" y="3181966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05704" y="3209992"/>
            <a:ext cx="41622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DNA extraction &amp; </a:t>
            </a:r>
            <a:r>
              <a:rPr lang="en-US" i="1" dirty="0" err="1"/>
              <a:t>Illumina</a:t>
            </a:r>
            <a:r>
              <a:rPr lang="en-US" i="1" dirty="0"/>
              <a:t> sequencing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061973" y="4262830"/>
            <a:ext cx="0" cy="95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08681" y="4248168"/>
            <a:ext cx="697582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FASTQC assessment of sequencing quality</a:t>
            </a:r>
          </a:p>
          <a:p>
            <a:r>
              <a:rPr lang="en-US" i="1" dirty="0"/>
              <a:t>TRIMMOMATIC trimming of poor data</a:t>
            </a:r>
          </a:p>
          <a:p>
            <a:r>
              <a:rPr lang="en-US" i="1" dirty="0"/>
              <a:t>BURROWS-WHEELER TRANSFORM against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3667341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9190" y="418089"/>
            <a:ext cx="10599531" cy="1268413"/>
          </a:xfrm>
        </p:spPr>
        <p:txBody>
          <a:bodyPr/>
          <a:lstStyle/>
          <a:p>
            <a:pPr algn="l" eaLnBrk="1" hangingPunct="1"/>
            <a:r>
              <a:rPr lang="en-US" sz="3200" dirty="0" err="1"/>
              <a:t>Metagenomics</a:t>
            </a:r>
            <a:r>
              <a:rPr lang="en-US" sz="3200" dirty="0"/>
              <a:t> &amp; Burrows-Wheeler Transform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1865" y="1521591"/>
            <a:ext cx="17200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Fecal samples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16559" y="3754510"/>
            <a:ext cx="67317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raw DNA sequencing results from all organisms in the sample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9537" y="5315729"/>
            <a:ext cx="6052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alignment of sequencing reads to reference genome(s)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058996" y="2060848"/>
            <a:ext cx="4557" cy="15586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07569" y="2420888"/>
            <a:ext cx="41622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DNA extraction &amp; </a:t>
            </a:r>
            <a:r>
              <a:rPr lang="en-US" i="1" dirty="0" err="1"/>
              <a:t>Illumina</a:t>
            </a:r>
            <a:r>
              <a:rPr lang="en-US" i="1" dirty="0"/>
              <a:t> sequencing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061973" y="4262830"/>
            <a:ext cx="0" cy="95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08682" y="4248168"/>
            <a:ext cx="7249933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/>
              <a:t>FASTQC assessment of sequencing quality</a:t>
            </a:r>
          </a:p>
          <a:p>
            <a:r>
              <a:rPr lang="en-US" i="1" dirty="0"/>
              <a:t>TRIMMOMATIC trimming of poor data</a:t>
            </a:r>
          </a:p>
          <a:p>
            <a:r>
              <a:rPr lang="en-US" i="1" dirty="0"/>
              <a:t>BURROWS-WHEELER TRANSFORM against reference genome(s)</a:t>
            </a:r>
          </a:p>
        </p:txBody>
      </p:sp>
    </p:spTree>
    <p:extLst>
      <p:ext uri="{BB962C8B-B14F-4D97-AF65-F5344CB8AC3E}">
        <p14:creationId xmlns:p14="http://schemas.microsoft.com/office/powerpoint/2010/main" val="133690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58238" y="391832"/>
            <a:ext cx="7335838" cy="1268413"/>
          </a:xfrm>
        </p:spPr>
        <p:txBody>
          <a:bodyPr/>
          <a:lstStyle/>
          <a:p>
            <a:pPr algn="l" eaLnBrk="1" hangingPunct="1"/>
            <a:r>
              <a:rPr lang="en-US" sz="3200" dirty="0" err="1"/>
              <a:t>Metagenomics</a:t>
            </a:r>
            <a:r>
              <a:rPr lang="en-US" sz="3200" dirty="0"/>
              <a:t>, BWT, &amp; AMR</a:t>
            </a:r>
            <a:r>
              <a:rPr lang="en-US" sz="3200" baseline="30000" dirty="0"/>
              <a:t>++</a:t>
            </a:r>
          </a:p>
        </p:txBody>
      </p:sp>
      <p:sp>
        <p:nvSpPr>
          <p:cNvPr id="8" name="Rectangle 7"/>
          <p:cNvSpPr/>
          <p:nvPr/>
        </p:nvSpPr>
        <p:spPr>
          <a:xfrm>
            <a:off x="1992417" y="1708304"/>
            <a:ext cx="1622137" cy="478001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91545" y="1268760"/>
            <a:ext cx="292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Impact"/>
              </a:rPr>
              <a:t>FASTQ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91545" y="1707418"/>
            <a:ext cx="1622137" cy="2733494"/>
          </a:xfrm>
          <a:prstGeom prst="rect">
            <a:avLst/>
          </a:prstGeom>
          <a:solidFill>
            <a:srgbClr val="6193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92417" y="4462811"/>
            <a:ext cx="1622137" cy="1456177"/>
          </a:xfrm>
          <a:prstGeom prst="rect">
            <a:avLst/>
          </a:prstGeom>
          <a:solidFill>
            <a:srgbClr val="CCFFCC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92417" y="5929937"/>
            <a:ext cx="1622137" cy="569333"/>
          </a:xfrm>
          <a:prstGeom prst="rect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64781" y="2810046"/>
            <a:ext cx="25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Impact"/>
              </a:rPr>
              <a:t>host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64781" y="5009856"/>
            <a:ext cx="25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cs typeface="Impact"/>
              </a:rPr>
              <a:t>microbiome</a:t>
            </a:r>
            <a:endParaRPr lang="en-US" dirty="0">
              <a:solidFill>
                <a:srgbClr val="000000"/>
              </a:solidFill>
              <a:cs typeface="Impac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4781" y="6013333"/>
            <a:ext cx="25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Impact"/>
              </a:rPr>
              <a:t>AMR</a:t>
            </a:r>
          </a:p>
        </p:txBody>
      </p:sp>
    </p:spTree>
    <p:extLst>
      <p:ext uri="{BB962C8B-B14F-4D97-AF65-F5344CB8AC3E}">
        <p14:creationId xmlns:p14="http://schemas.microsoft.com/office/powerpoint/2010/main" val="422481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92417" y="1708304"/>
            <a:ext cx="1622137" cy="478001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91545" y="1268760"/>
            <a:ext cx="292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Impact"/>
              </a:rPr>
              <a:t>FASTQ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91545" y="1707418"/>
            <a:ext cx="1622137" cy="2733494"/>
          </a:xfrm>
          <a:prstGeom prst="rect">
            <a:avLst/>
          </a:prstGeom>
          <a:solidFill>
            <a:srgbClr val="6193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92417" y="4462811"/>
            <a:ext cx="1622137" cy="1456177"/>
          </a:xfrm>
          <a:prstGeom prst="rect">
            <a:avLst/>
          </a:prstGeom>
          <a:solidFill>
            <a:srgbClr val="CCFFCC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92417" y="5929937"/>
            <a:ext cx="1622137" cy="569333"/>
          </a:xfrm>
          <a:prstGeom prst="rect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64781" y="2810046"/>
            <a:ext cx="25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Impact"/>
              </a:rPr>
              <a:t>host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64781" y="5009856"/>
            <a:ext cx="25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cs typeface="Impact"/>
              </a:rPr>
              <a:t>microbiome</a:t>
            </a:r>
            <a:endParaRPr lang="en-US" dirty="0">
              <a:solidFill>
                <a:srgbClr val="000000"/>
              </a:solidFill>
              <a:cs typeface="Impac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4781" y="6013333"/>
            <a:ext cx="25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Impact"/>
              </a:rPr>
              <a:t>AMR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05173" y="2157548"/>
            <a:ext cx="155408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Host reference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51435" y="1437467"/>
            <a:ext cx="91999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discard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45808" y="3093652"/>
            <a:ext cx="155408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AMR reference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79627" y="4096334"/>
            <a:ext cx="91999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discard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55148" y="4051241"/>
            <a:ext cx="123317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AMR hits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36432" y="5287195"/>
            <a:ext cx="1233173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False +</a:t>
            </a:r>
          </a:p>
          <a:p>
            <a:pPr algn="ctr"/>
            <a:r>
              <a:rPr lang="en-US" sz="1600" dirty="0">
                <a:cs typeface="Impact"/>
              </a:rPr>
              <a:t>False 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01719" y="5292496"/>
            <a:ext cx="1501755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classification</a:t>
            </a: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cs typeface="Impact"/>
              </a:rPr>
              <a:t>rarefaction</a:t>
            </a:r>
            <a:endParaRPr lang="en-US" sz="1600" baseline="30000" dirty="0">
              <a:solidFill>
                <a:schemeClr val="accent1">
                  <a:lumMod val="75000"/>
                </a:schemeClr>
              </a:solidFill>
              <a:cs typeface="Impact"/>
            </a:endParaRPr>
          </a:p>
        </p:txBody>
      </p:sp>
      <p:sp>
        <p:nvSpPr>
          <p:cNvPr id="26" name="Striped Right Arrow 25"/>
          <p:cNvSpPr/>
          <p:nvPr/>
        </p:nvSpPr>
        <p:spPr>
          <a:xfrm>
            <a:off x="4982994" y="2085539"/>
            <a:ext cx="686231" cy="455274"/>
          </a:xfrm>
          <a:prstGeom prst="striped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Striped Right Arrow 26"/>
          <p:cNvSpPr/>
          <p:nvPr/>
        </p:nvSpPr>
        <p:spPr>
          <a:xfrm rot="2191427">
            <a:off x="7340917" y="2643266"/>
            <a:ext cx="686231" cy="455274"/>
          </a:xfrm>
          <a:prstGeom prst="striped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71864" y="2136565"/>
            <a:ext cx="8854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cs typeface="Impact"/>
              </a:rPr>
              <a:t>BWA</a:t>
            </a:r>
          </a:p>
        </p:txBody>
      </p:sp>
      <p:sp>
        <p:nvSpPr>
          <p:cNvPr id="29" name="TextBox 28"/>
          <p:cNvSpPr txBox="1"/>
          <p:nvPr/>
        </p:nvSpPr>
        <p:spPr>
          <a:xfrm rot="2136098">
            <a:off x="7239975" y="2692441"/>
            <a:ext cx="8854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cs typeface="Impact"/>
              </a:rPr>
              <a:t>BWA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393292" y="1722166"/>
            <a:ext cx="514350" cy="27811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286092" y="3573308"/>
            <a:ext cx="393535" cy="42566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582682" y="3604856"/>
            <a:ext cx="616586" cy="359977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424250" y="4533812"/>
            <a:ext cx="794205" cy="640311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927250" y="4533812"/>
            <a:ext cx="625346" cy="640311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01727" y="1609046"/>
            <a:ext cx="8854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09945" y="3480025"/>
            <a:ext cx="8854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50813" y="3525699"/>
            <a:ext cx="8854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-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32581" y="2459039"/>
            <a:ext cx="8854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Impact"/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07769" y="2123564"/>
            <a:ext cx="292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Impact"/>
              </a:rPr>
              <a:t>FASTQ</a:t>
            </a:r>
          </a:p>
        </p:txBody>
      </p:sp>
      <p:sp>
        <p:nvSpPr>
          <p:cNvPr id="4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520510" y="319430"/>
            <a:ext cx="8569325" cy="1535113"/>
          </a:xfrm>
        </p:spPr>
        <p:txBody>
          <a:bodyPr/>
          <a:lstStyle/>
          <a:p>
            <a:pPr algn="l" eaLnBrk="1" hangingPunct="1"/>
            <a:r>
              <a:rPr lang="en-US" sz="3200" dirty="0" err="1"/>
              <a:t>Metagenomics</a:t>
            </a:r>
            <a:r>
              <a:rPr lang="en-US" sz="3200" dirty="0"/>
              <a:t>, BWT, &amp; AMR</a:t>
            </a:r>
            <a:r>
              <a:rPr lang="en-US" sz="3200" baseline="30000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654275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0983003" cy="1268984"/>
          </a:xfrm>
        </p:spPr>
        <p:txBody>
          <a:bodyPr/>
          <a:lstStyle/>
          <a:p>
            <a:pPr algn="l" eaLnBrk="1" hangingPunct="1"/>
            <a:r>
              <a:rPr lang="en-US" sz="3200" dirty="0" err="1"/>
              <a:t>Metagenomics</a:t>
            </a:r>
            <a:r>
              <a:rPr lang="en-US" sz="3200" dirty="0"/>
              <a:t> </a:t>
            </a:r>
            <a:r>
              <a:rPr lang="mr-IN" sz="3200" dirty="0"/>
              <a:t>–</a:t>
            </a:r>
            <a:r>
              <a:rPr lang="en-US" sz="3200" dirty="0"/>
              <a:t> how much do you sequence?</a:t>
            </a:r>
            <a:endParaRPr lang="en-US" sz="3200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3EA16-D274-0145-B119-88F9DDDF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74688"/>
            <a:ext cx="5876747" cy="40865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Microbiome are large and complex so need to be sequenced very heavily to find all the DNA sequences within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This requires at least an order of magnitude of DNA sequences above normal isolate whole genome assembly </a:t>
            </a:r>
            <a:r>
              <a:rPr lang="mr-IN" dirty="0"/>
              <a:t>–</a:t>
            </a:r>
            <a:r>
              <a:rPr lang="en-US" dirty="0"/>
              <a:t> costly &amp; time consuming!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If you don’t know what is in the microbiome, how do you know how much to sequence? </a:t>
            </a:r>
            <a:r>
              <a:rPr lang="mr-IN" dirty="0"/>
              <a:t>–</a:t>
            </a:r>
            <a:r>
              <a:rPr lang="en-US" dirty="0"/>
              <a:t> You don’t but you can perform rarefaction analysis.</a:t>
            </a:r>
          </a:p>
          <a:p>
            <a:endParaRPr lang="en-US" dirty="0"/>
          </a:p>
        </p:txBody>
      </p:sp>
      <p:pic>
        <p:nvPicPr>
          <p:cNvPr id="2" name="Picture 1" descr="alhpa_webs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11" y="1983820"/>
            <a:ext cx="433563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89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This week…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FD0F41-EF7D-E84D-B45B-0E04F999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644" y="412363"/>
            <a:ext cx="7423527" cy="5978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18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Molecular Epidemiology</a:t>
            </a:r>
          </a:p>
        </p:txBody>
      </p:sp>
      <p:sp>
        <p:nvSpPr>
          <p:cNvPr id="4" name="Isosceles Triangle 3"/>
          <p:cNvSpPr/>
          <p:nvPr/>
        </p:nvSpPr>
        <p:spPr>
          <a:xfrm rot="16200000">
            <a:off x="4697820" y="-1052688"/>
            <a:ext cx="2481403" cy="7496231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7984" y="2450395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patient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0033" y="2450395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local population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0746" y="230537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national or 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international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82703" y="4241337"/>
            <a:ext cx="6657571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59675" y="4473158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Impact"/>
              </a:rPr>
              <a:t>diagnostics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1724" y="4473158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Impact"/>
              </a:rPr>
              <a:t>typing &amp; outbreaks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1805" y="4458918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Impact"/>
              </a:rPr>
              <a:t>surveillance</a:t>
            </a:r>
          </a:p>
        </p:txBody>
      </p:sp>
    </p:spTree>
    <p:extLst>
      <p:ext uri="{BB962C8B-B14F-4D97-AF65-F5344CB8AC3E}">
        <p14:creationId xmlns:p14="http://schemas.microsoft.com/office/powerpoint/2010/main" val="76568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Molecular Epidemiology</a:t>
            </a:r>
          </a:p>
        </p:txBody>
      </p:sp>
      <p:sp>
        <p:nvSpPr>
          <p:cNvPr id="4" name="Isosceles Triangle 3"/>
          <p:cNvSpPr/>
          <p:nvPr/>
        </p:nvSpPr>
        <p:spPr>
          <a:xfrm rot="16200000">
            <a:off x="4697820" y="-1052688"/>
            <a:ext cx="2481403" cy="7496231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7984" y="2450395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patient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0033" y="2450395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local population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0746" y="230537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national or 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  <a:cs typeface="Impact"/>
              </a:rPr>
              <a:t>international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82703" y="4241337"/>
            <a:ext cx="6657571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59675" y="4473158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Impact"/>
              </a:rPr>
              <a:t>diagnostics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1724" y="4473158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Impact"/>
              </a:rPr>
              <a:t>typing &amp; outbreaks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1805" y="4458918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Impact"/>
              </a:rPr>
              <a:t>surveillance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4727848" y="3789040"/>
            <a:ext cx="2808312" cy="1728192"/>
          </a:xfrm>
          <a:prstGeom prst="ellipse">
            <a:avLst/>
          </a:prstGeom>
          <a:noFill/>
          <a:ln w="571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8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9924765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Molecular Epidemiology of Pathogens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0FDBD-562E-0140-A07D-E24863D1D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71946"/>
            <a:ext cx="8239803" cy="418928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/>
              <a:t>Who</a:t>
            </a:r>
            <a:r>
              <a:rPr lang="en-US" sz="2000" dirty="0"/>
              <a:t> – which organisms are present?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How do we tell them apart?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What</a:t>
            </a:r>
            <a:r>
              <a:rPr lang="en-US" sz="2000" dirty="0"/>
              <a:t> – what are they doing?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Antibiotic resistance?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Virulence?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What’s happening in their genomes?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Where</a:t>
            </a:r>
            <a:r>
              <a:rPr lang="en-US" sz="2000" dirty="0"/>
              <a:t> – where were they sampled?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Phylo</a:t>
            </a:r>
            <a:r>
              <a:rPr lang="en-US" dirty="0"/>
              <a:t>/biogeography?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Route of transmission?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When</a:t>
            </a:r>
            <a:r>
              <a:rPr lang="en-US" sz="2000" dirty="0"/>
              <a:t> – when were they sampled?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How</a:t>
            </a:r>
            <a:r>
              <a:rPr lang="en-US" sz="2000" dirty="0"/>
              <a:t> – based on the patterns, can we explain how they got there?</a:t>
            </a:r>
          </a:p>
        </p:txBody>
      </p:sp>
    </p:spTree>
    <p:extLst>
      <p:ext uri="{BB962C8B-B14F-4D97-AF65-F5344CB8AC3E}">
        <p14:creationId xmlns:p14="http://schemas.microsoft.com/office/powerpoint/2010/main" val="187324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0988" y="624005"/>
            <a:ext cx="9634538" cy="1268413"/>
          </a:xfrm>
        </p:spPr>
        <p:txBody>
          <a:bodyPr/>
          <a:lstStyle/>
          <a:p>
            <a:pPr algn="l" eaLnBrk="1" hangingPunct="1"/>
            <a:r>
              <a:rPr lang="en-US" sz="3200" dirty="0"/>
              <a:t>Origin of Epidemiology </a:t>
            </a:r>
            <a:r>
              <a:rPr lang="mr-IN" sz="3200" dirty="0"/>
              <a:t>–</a:t>
            </a:r>
            <a:r>
              <a:rPr lang="en-US" sz="3200" dirty="0"/>
              <a:t> Cholera in London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1544" y="1813195"/>
            <a:ext cx="5028106" cy="466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91545" y="6493714"/>
            <a:ext cx="64552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ralucanicola.github.io</a:t>
            </a:r>
            <a:r>
              <a:rPr lang="en-US" sz="1100" dirty="0"/>
              <a:t>/cholera-map-3D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052" y="1938222"/>
            <a:ext cx="864096" cy="14005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052" y="4386494"/>
            <a:ext cx="1008112" cy="15125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46044" y="3306374"/>
            <a:ext cx="15841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John Snow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46044" y="5898662"/>
            <a:ext cx="2304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Broad Street Pump</a:t>
            </a:r>
          </a:p>
        </p:txBody>
      </p:sp>
    </p:spTree>
    <p:extLst>
      <p:ext uri="{BB962C8B-B14F-4D97-AF65-F5344CB8AC3E}">
        <p14:creationId xmlns:p14="http://schemas.microsoft.com/office/powerpoint/2010/main" val="43638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Motivation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BA239A-DCB8-4C40-B4B2-733164985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02769"/>
            <a:ext cx="5116459" cy="41584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Clinical </a:t>
            </a:r>
            <a:r>
              <a:rPr lang="en-US" dirty="0"/>
              <a:t>(i.e. patient level)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When an infection is suspected, it can take up to 72 hours to culture from a swab – precious time during which: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Inappropriate antibiotics are administered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Condition can worsen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Unnecessary exposure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Expensive hospital isolation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It’s now possible (and cheap enough) to directly sequence clinical samples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473B749-B505-2A4F-AE22-2F1A0F4F271B}"/>
              </a:ext>
            </a:extLst>
          </p:cNvPr>
          <p:cNvSpPr txBox="1">
            <a:spLocks/>
          </p:cNvSpPr>
          <p:nvPr/>
        </p:nvSpPr>
        <p:spPr>
          <a:xfrm>
            <a:off x="6096000" y="1582222"/>
            <a:ext cx="5116459" cy="4158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Public Health</a:t>
            </a:r>
            <a:r>
              <a:rPr lang="en-US" dirty="0"/>
              <a:t> (i.e. community level)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Historical migration patterns, humans and animals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Identify source of pathogen or contamination of the food chain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Is there a point source or are cases unrelated?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Existing tools lack resolution that DNA sequencing can provide</a:t>
            </a:r>
          </a:p>
        </p:txBody>
      </p:sp>
    </p:spTree>
    <p:extLst>
      <p:ext uri="{BB962C8B-B14F-4D97-AF65-F5344CB8AC3E}">
        <p14:creationId xmlns:p14="http://schemas.microsoft.com/office/powerpoint/2010/main" val="309160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Cholera in Haiti after the 2010 Earthquake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45C1BF-BD50-A64E-A1AB-C9A71718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469295" cy="360121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Cholera is caused by the waterborne bacterium </a:t>
            </a:r>
            <a:r>
              <a:rPr lang="en-US" i="1" dirty="0"/>
              <a:t>Vibrio cholerae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Prior to 2010, Haiti had not had a cholera outbreak in recorded history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Post-earthquake, 100,000+ infections &amp; ~7,000 deaths</a:t>
            </a:r>
          </a:p>
        </p:txBody>
      </p:sp>
    </p:spTree>
    <p:extLst>
      <p:ext uri="{BB962C8B-B14F-4D97-AF65-F5344CB8AC3E}">
        <p14:creationId xmlns:p14="http://schemas.microsoft.com/office/powerpoint/2010/main" val="2768959392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5549</TotalTime>
  <Words>2339</Words>
  <Application>Microsoft Macintosh PowerPoint</Application>
  <PresentationFormat>Widescreen</PresentationFormat>
  <Paragraphs>407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Neue Haas Grotesk Text Pro</vt:lpstr>
      <vt:lpstr>PunchcardVTI</vt:lpstr>
      <vt:lpstr>Biochem 3BP3</vt:lpstr>
      <vt:lpstr>Molecular Epidemiology</vt:lpstr>
      <vt:lpstr>Molecular Epidemiology</vt:lpstr>
      <vt:lpstr>Molecular Epidemiology</vt:lpstr>
      <vt:lpstr>Molecular Epidemiology</vt:lpstr>
      <vt:lpstr>Molecular Epidemiology of Pathogens</vt:lpstr>
      <vt:lpstr>Origin of Epidemiology – Cholera in London</vt:lpstr>
      <vt:lpstr>Motivation</vt:lpstr>
      <vt:lpstr>Cholera in Haiti after the 2010 Earthquake</vt:lpstr>
      <vt:lpstr>Cholera in Haiti after the 2010 Earthquake</vt:lpstr>
      <vt:lpstr>Cholera in Haiti after the 2010 Earthquake</vt:lpstr>
      <vt:lpstr>COVID-19</vt:lpstr>
      <vt:lpstr>PowerPoint Presentation</vt:lpstr>
      <vt:lpstr>Improving Methods, Improving Resolution</vt:lpstr>
      <vt:lpstr>Improving Methods, Improving Resolution</vt:lpstr>
      <vt:lpstr>Improving Methods, Improving Resolution</vt:lpstr>
      <vt:lpstr>Improving Methods, Improving Resolution</vt:lpstr>
      <vt:lpstr>Improving Methods, Improving Resolution</vt:lpstr>
      <vt:lpstr>Improving Methods, Improving Resolution</vt:lpstr>
      <vt:lpstr>Improving Methods, Improving Resolution</vt:lpstr>
      <vt:lpstr>PowerPoint Presentation</vt:lpstr>
      <vt:lpstr>Horizontal Gene Transfer</vt:lpstr>
      <vt:lpstr>Horizontal Gene Transfer</vt:lpstr>
      <vt:lpstr>Horizontal Gene Transfer</vt:lpstr>
      <vt:lpstr>C. difficle Example...</vt:lpstr>
      <vt:lpstr>Skipping Genome Assembly...</vt:lpstr>
      <vt:lpstr>Short Read Alignment / Mapping</vt:lpstr>
      <vt:lpstr>Short Read Alignment / Mapping</vt:lpstr>
      <vt:lpstr>Short Read Alignment / Mapping</vt:lpstr>
      <vt:lpstr>Variants!</vt:lpstr>
      <vt:lpstr>SNP Calling</vt:lpstr>
      <vt:lpstr>PowerPoint Presentation</vt:lpstr>
      <vt:lpstr>Metagenomics &amp; Burrows-Wheeler Transform</vt:lpstr>
      <vt:lpstr>Metagenomics &amp; Burrows-Wheeler Transform</vt:lpstr>
      <vt:lpstr>Metagenomics, BWT, &amp; AMR++</vt:lpstr>
      <vt:lpstr>Metagenomics, BWT, &amp; AMR++</vt:lpstr>
      <vt:lpstr>Metagenomics – how much do you sequence?</vt:lpstr>
      <vt:lpstr>This week…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J. Stearns</cp:lastModifiedBy>
  <cp:revision>83</cp:revision>
  <dcterms:created xsi:type="dcterms:W3CDTF">2021-09-06T20:48:31Z</dcterms:created>
  <dcterms:modified xsi:type="dcterms:W3CDTF">2021-11-03T16:01:48Z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